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642" r:id="rId5"/>
    <p:sldMasterId id="2147484743" r:id="rId6"/>
    <p:sldMasterId id="2147484749" r:id="rId7"/>
  </p:sldMasterIdLst>
  <p:notesMasterIdLst>
    <p:notesMasterId r:id="rId13"/>
  </p:notesMasterIdLst>
  <p:handoutMasterIdLst>
    <p:handoutMasterId r:id="rId14"/>
  </p:handoutMasterIdLst>
  <p:sldIdLst>
    <p:sldId id="1627" r:id="rId8"/>
    <p:sldId id="1885" r:id="rId9"/>
    <p:sldId id="1720" r:id="rId10"/>
    <p:sldId id="1886" r:id="rId11"/>
    <p:sldId id="1681" r:id="rId1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Content" id="{A073DAE3-B461-442F-A3D3-6642BD875E45}">
          <p14:sldIdLst>
            <p14:sldId id="1627"/>
            <p14:sldId id="1885"/>
            <p14:sldId id="1720"/>
            <p14:sldId id="1886"/>
            <p14:sldId id="16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CBD6EF"/>
    <a:srgbClr val="0078D4"/>
    <a:srgbClr val="1A1A1A"/>
    <a:srgbClr val="FFFFFF"/>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6674" autoAdjust="0"/>
  </p:normalViewPr>
  <p:slideViewPr>
    <p:cSldViewPr snapToGrid="0">
      <p:cViewPr varScale="1">
        <p:scale>
          <a:sx n="51" d="100"/>
          <a:sy n="51" d="100"/>
        </p:scale>
        <p:origin x="1484" y="32"/>
      </p:cViewPr>
      <p:guideLst/>
    </p:cSldViewPr>
  </p:slideViewPr>
  <p:notesTextViewPr>
    <p:cViewPr>
      <p:scale>
        <a:sx n="1" d="1"/>
        <a:sy n="1" d="1"/>
      </p:scale>
      <p:origin x="0" y="-24"/>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2/3/2021 3:44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2/3/2021 3:44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learn/certifications/azure-ai-fundamental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learn/certifications/azure-ai-fundamental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learn/certifications/azure-ai-fundamental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Before You Start Teaching this Class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Make sure you read the Trainer Preparation Guide for this course – it contains important tips and suggestions to help you deliver the course successfully.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 particular, we recommend that trainers delivering this class complete all of the online learning paths listed at </a:t>
            </a:r>
            <a:r>
              <a:rPr lang="en-US" dirty="0">
                <a:hlinkClick r:id="rId3"/>
              </a:rPr>
              <a:t>https://docs.microsoft.com/learn/certifications/azure-ai-fundamentals</a:t>
            </a:r>
            <a:r>
              <a:rPr lang="en-US" dirty="0"/>
              <a:t>, including the hands-on exercises. This will give you a broader view of the key topics in this course than reviewing the course materials alone.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Before the start of a delivery, complete the online exercises so that you have a working Azure Machine Learning workspace environment with the exercise solutions in-place and ready to demonstrate. This will help you add context to some of the topics where time doesn't permit a hands-on lab during the classroom delivery; and help reinforce the blended nature of this course and the related learning paths on Microsoft Learn.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is designed to be delivered as part of a </a:t>
            </a:r>
            <a:r>
              <a:rPr lang="en-US" i="1" dirty="0"/>
              <a:t>blended</a:t>
            </a:r>
            <a:r>
              <a:rPr lang="en-US" i="0" dirty="0"/>
              <a:t> curriculum with associated online modules on Microsoft Learn. The course will cover all of the key learning objectives for the associated certification exam; but encourage students to take a deeper dive into the online modules on Microsoft Learn to get more hands-on experience with the technologies and additional insights into building AI solutions on Azure. Think of this course as a college lecture, and the modules on Learn as the course textbook.</a:t>
            </a:r>
          </a:p>
          <a:p>
            <a:endParaRPr lang="en-US" i="0" dirty="0"/>
          </a:p>
          <a:p>
            <a:r>
              <a:rPr lang="en-US" i="0" dirty="0"/>
              <a:t>Show students the Azure AI Fundamentals certification page at </a:t>
            </a:r>
            <a:r>
              <a:rPr lang="en-US" dirty="0">
                <a:hlinkClick r:id="rId3"/>
              </a:rPr>
              <a:t>https://docs.microsoft.com/learn/certifications/azure-ai-fundamentals</a:t>
            </a:r>
            <a:r>
              <a:rPr lang="en-US" dirty="0"/>
              <a:t>, pointing out the five online learning paths listed there. These learning paths map to the five modules in this one-day course and provide opportunities for further exploration and hands-on activities that supplement the classroom experience today.</a:t>
            </a:r>
          </a:p>
          <a:p>
            <a:endParaRPr lang="en-US" i="0" dirty="0"/>
          </a:p>
          <a:p>
            <a:r>
              <a:rPr lang="en-US" i="0" dirty="0"/>
              <a:t>Throughout the course materials, there are links to the related modules on Learn. You may need to explain the overall structure of the content on Learn:</a:t>
            </a:r>
          </a:p>
          <a:p>
            <a:pPr marL="171450" indent="-171450">
              <a:buFont typeface="Arial" panose="020B0604020202020204" pitchFamily="34" charset="0"/>
              <a:buChar char="•"/>
            </a:pPr>
            <a:r>
              <a:rPr lang="en-US" i="0" dirty="0"/>
              <a:t>The certification landing page lists five </a:t>
            </a:r>
            <a:r>
              <a:rPr lang="en-US" i="1" dirty="0"/>
              <a:t>learning paths</a:t>
            </a:r>
            <a:r>
              <a:rPr lang="en-US" i="0" dirty="0"/>
              <a:t>. These map to the five modules in this one-day course.</a:t>
            </a:r>
          </a:p>
          <a:p>
            <a:pPr marL="171450" indent="-171450">
              <a:buFont typeface="Arial" panose="020B0604020202020204" pitchFamily="34" charset="0"/>
              <a:buChar char="•"/>
            </a:pPr>
            <a:r>
              <a:rPr lang="en-US" i="0" dirty="0"/>
              <a:t>Each learning path contains one or more </a:t>
            </a:r>
            <a:r>
              <a:rPr lang="en-US" i="1" dirty="0"/>
              <a:t>modules.</a:t>
            </a:r>
            <a:r>
              <a:rPr lang="en-US" i="0" dirty="0"/>
              <a:t> These reflect important topics within the areas covered by the learning paths – they don’t necessarily correspond 1:1 with the lessons or slides in this course, but they elaborate on the topics we'll cover in the class</a:t>
            </a:r>
          </a:p>
          <a:p>
            <a:pPr marL="171450" indent="-171450">
              <a:buFont typeface="Arial" panose="020B0604020202020204" pitchFamily="34" charset="0"/>
              <a:buChar char="•"/>
            </a:pPr>
            <a:r>
              <a:rPr lang="en-US" i="0" dirty="0"/>
              <a:t>Each module includes individual </a:t>
            </a:r>
            <a:r>
              <a:rPr lang="en-US" i="1" dirty="0"/>
              <a:t>units</a:t>
            </a:r>
            <a:r>
              <a:rPr lang="en-US" i="0" dirty="0"/>
              <a:t>, some of which include hands-on exercises. We'll explore some of these hands-on exercises during today's class, and students can explore the others at their leisure after the course.</a:t>
            </a:r>
          </a:p>
          <a:p>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2/3/2021 3:44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93385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course consists of five modules. When delivered as a 1-day course, modules 1 and 2 are generally covered in the morning, and the remaining modules in the afternoon – though timings may vary depending on local factors.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2/3/2021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emphasizes hands-on experiences with Microsoft Azure services for AI. To support this, students will need a Microsoft Azure Subscription</a:t>
            </a:r>
          </a:p>
          <a:p>
            <a:r>
              <a:rPr lang="en-US" dirty="0"/>
              <a:t>Students should have received a promo code for an Azure pass when they registered for the course. This Azure pass provides restricted access to Azure services for a limited time. Students must activate their Azure pass subscription using a Microsoft account. </a:t>
            </a:r>
            <a:r>
              <a:rPr lang="en-US" b="0" i="0" dirty="0">
                <a:solidFill>
                  <a:srgbClr val="1E1E1E"/>
                </a:solidFill>
                <a:effectLst/>
                <a:latin typeface="Segoe UI" panose="020B0502040204020203" pitchFamily="34" charset="0"/>
              </a:rPr>
              <a:t>You can create a Microsoft account with a new email address or use an existing email address from a third-party email account, such as Gmail or Yahoo. I</a:t>
            </a:r>
            <a:r>
              <a:rPr lang="en-US" dirty="0"/>
              <a:t>f students don't already have a Microsoft account, they can sign up for one at https://live.com.</a:t>
            </a:r>
          </a:p>
          <a:p>
            <a:endParaRPr lang="en-US" dirty="0"/>
          </a:p>
          <a:p>
            <a:r>
              <a:rPr lang="en-US" dirty="0"/>
              <a:t>It is recommended that students do </a:t>
            </a:r>
            <a:r>
              <a:rPr lang="en-US" u="sng" dirty="0"/>
              <a:t>not</a:t>
            </a:r>
            <a:r>
              <a:rPr lang="en-US" u="none" dirty="0"/>
              <a:t> associate a corporate or school account with an Azure pass subscription. Additionally, we encourage students to use a fresh Azure Pass subscription in preference to their own personal, work, or school Azure subscription. Some resources used in this course are subject to quota restrictions, which may limit students' ability to complete the labs successfully.</a:t>
            </a:r>
          </a:p>
          <a:p>
            <a:endParaRPr lang="en-US" u="none" dirty="0"/>
          </a:p>
          <a:p>
            <a:r>
              <a:rPr lang="en-US" u="none" dirty="0"/>
              <a:t>If students have an existing Azure subscription, they may find that credential caching prevents them logging in with the credentials associated with their Azure Pass subscription. In this scenario, encourage students to try using an InPrivate/Incognito browser session.</a:t>
            </a:r>
          </a:p>
          <a:p>
            <a:endParaRPr lang="en-US" u="none" dirty="0"/>
          </a:p>
          <a:p>
            <a:r>
              <a:rPr lang="en-US" b="1" u="none" dirty="0"/>
              <a:t>Update: Hosted Environment </a:t>
            </a:r>
          </a:p>
          <a:p>
            <a:endParaRPr lang="en-US" u="none"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labs in the course are now provided on a hosted environment. MCTs will need to contact their Learning Partners for the links. ATTs will find five lab links instead of one in the ESI Lab On Demand course portal. </a:t>
            </a:r>
            <a:r>
              <a:rPr lang="en-US"/>
              <a:t>Please review the change log (February 2021) for details. </a:t>
            </a:r>
            <a:endParaRPr lang="en-US" u="none"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2/3/2021 3:44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98970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Encourage the class to go now and sign into Microsoft Learn, and explore the site if they have not visited it before. Encourage students to sign in so they can bookmark courses or learning paths that interest them, track module completion, and earn points.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Then review the learning paths associated with this course at </a:t>
            </a:r>
            <a:r>
              <a:rPr lang="en-US" dirty="0">
                <a:hlinkClick r:id="rId3"/>
              </a:rPr>
              <a:t>https://docs.microsoft.com/learn/certifications/azure-ai-fundamentals</a:t>
            </a:r>
            <a:r>
              <a:rPr lang="en-US" dirty="0"/>
              <a:t>.</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940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69172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58401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63213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7280000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3936556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94435872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28362028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17809128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5836325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605482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08070814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66272471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935896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687181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2090267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53199889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56349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193845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5035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75539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1015367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5247932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325092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5262833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5933415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618822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921996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a:t>Software code slide</a:t>
            </a:r>
          </a:p>
        </p:txBody>
      </p:sp>
    </p:spTree>
    <p:extLst>
      <p:ext uri="{BB962C8B-B14F-4D97-AF65-F5344CB8AC3E}">
        <p14:creationId xmlns:p14="http://schemas.microsoft.com/office/powerpoint/2010/main" val="4135976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80993436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6.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image" Target="../media/image11.pn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814231408"/>
      </p:ext>
    </p:extLst>
  </p:cSld>
  <p:clrMap bg1="lt1" tx1="dk1" bg2="lt2" tx2="dk2" accent1="accent1" accent2="accent2" accent3="accent3" accent4="accent4" accent5="accent5" accent6="accent6" hlink="hlink" folHlink="folHlink"/>
  <p:sldLayoutIdLst>
    <p:sldLayoutId id="2147484750" r:id="rId1"/>
    <p:sldLayoutId id="2147484752" r:id="rId2"/>
    <p:sldLayoutId id="2147484753" r:id="rId3"/>
    <p:sldLayoutId id="2147484754" r:id="rId4"/>
    <p:sldLayoutId id="2147484755" r:id="rId5"/>
    <p:sldLayoutId id="2147484756" r:id="rId6"/>
    <p:sldLayoutId id="2147484757" r:id="rId7"/>
    <p:sldLayoutId id="2147484758" r:id="rId8"/>
    <p:sldLayoutId id="2147484759" r:id="rId9"/>
    <p:sldLayoutId id="2147484760" r:id="rId10"/>
    <p:sldLayoutId id="2147484761" r:id="rId11"/>
    <p:sldLayoutId id="2147484762" r:id="rId12"/>
    <p:sldLayoutId id="2147484763" r:id="rId13"/>
    <p:sldLayoutId id="2147484764" r:id="rId14"/>
    <p:sldLayoutId id="2147484765" r:id="rId15"/>
    <p:sldLayoutId id="2147484766" r:id="rId16"/>
    <p:sldLayoutId id="2147484767" r:id="rId17"/>
    <p:sldLayoutId id="2147484768" r:id="rId18"/>
    <p:sldLayoutId id="2147484769" r:id="rId19"/>
    <p:sldLayoutId id="2147484770" r:id="rId20"/>
    <p:sldLayoutId id="2147484771" r:id="rId21"/>
    <p:sldLayoutId id="2147484772" r:id="rId22"/>
    <p:sldLayoutId id="2147484773" r:id="rId23"/>
    <p:sldLayoutId id="2147484774" r:id="rId24"/>
    <p:sldLayoutId id="2147484775" r:id="rId25"/>
    <p:sldLayoutId id="2147484776" r:id="rId26"/>
    <p:sldLayoutId id="2147484777" r:id="rId27"/>
    <p:sldLayoutId id="2147484778" r:id="rId28"/>
    <p:sldLayoutId id="2147484779" r:id="rId2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learn/" TargetMode="External"/><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8" y="487"/>
            <a:ext cx="5973790" cy="6857027"/>
          </a:xfrm>
          <a:prstGeom prst="rect">
            <a:avLst/>
          </a:prstGeom>
        </p:spPr>
      </p:pic>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2" y="2141946"/>
            <a:ext cx="5873058" cy="2183479"/>
          </a:xfrm>
        </p:spPr>
        <p:txBody>
          <a:bodyPr/>
          <a:lstStyle/>
          <a:p>
            <a:r>
              <a:rPr lang="en-US"/>
              <a:t>AI-900</a:t>
            </a:r>
            <a:br>
              <a:rPr lang="en-US"/>
            </a:br>
            <a:r>
              <a:rPr lang="en-US"/>
              <a:t>Azure AI Fundamentals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2DEC323-294B-48A0-BFCC-B25534B6EC0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9813" t="28788" r="27371" b="12087"/>
          <a:stretch/>
        </p:blipFill>
        <p:spPr>
          <a:xfrm>
            <a:off x="8975792" y="4284218"/>
            <a:ext cx="3128018" cy="2573781"/>
          </a:xfrm>
          <a:prstGeom prst="rect">
            <a:avLst/>
          </a:prstGeom>
        </p:spPr>
      </p:pic>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p:txBody>
          <a:bodyPr/>
          <a:lstStyle/>
          <a:p>
            <a:r>
              <a:rPr lang="en-US"/>
              <a:t>About this Course</a:t>
            </a:r>
          </a:p>
        </p:txBody>
      </p:sp>
      <p:sp>
        <p:nvSpPr>
          <p:cNvPr id="7" name="Text Placeholder 6">
            <a:extLst>
              <a:ext uri="{FF2B5EF4-FFF2-40B4-BE49-F238E27FC236}">
                <a16:creationId xmlns:a16="http://schemas.microsoft.com/office/drawing/2014/main" id="{AF45012D-E680-46E7-9FA4-56610DFE00B1}"/>
              </a:ext>
            </a:extLst>
          </p:cNvPr>
          <p:cNvSpPr>
            <a:spLocks noGrp="1"/>
          </p:cNvSpPr>
          <p:nvPr>
            <p:ph type="body" sz="quarter" idx="10"/>
          </p:nvPr>
        </p:nvSpPr>
        <p:spPr>
          <a:xfrm>
            <a:off x="584200" y="1675626"/>
            <a:ext cx="11018520" cy="3976473"/>
          </a:xfrm>
        </p:spPr>
        <p:txBody>
          <a:bodyPr/>
          <a:lstStyle/>
          <a:p>
            <a:r>
              <a:rPr lang="en-US" dirty="0"/>
              <a:t>Course format:</a:t>
            </a:r>
          </a:p>
          <a:p>
            <a:pPr lvl="1"/>
            <a:r>
              <a:rPr lang="en-US" dirty="0"/>
              <a:t>One-day instructor-led with hands-on exercises</a:t>
            </a:r>
          </a:p>
          <a:p>
            <a:pPr lvl="1"/>
            <a:r>
              <a:rPr lang="en-US" dirty="0"/>
              <a:t>Supplemented by online training - See the full list of online learning paths at:</a:t>
            </a:r>
          </a:p>
          <a:p>
            <a:pPr marL="614363" lvl="3" indent="0">
              <a:buNone/>
            </a:pPr>
            <a:r>
              <a:rPr lang="en-US" sz="2000" dirty="0">
                <a:solidFill>
                  <a:srgbClr val="00BCF2"/>
                </a:solidFill>
              </a:rPr>
              <a:t>https://docs.microsoft.com/learn/certifications/azure-ai-fundamentals</a:t>
            </a:r>
            <a:endParaRPr lang="en-US" sz="3200" dirty="0">
              <a:solidFill>
                <a:srgbClr val="00BCF2"/>
              </a:solidFill>
            </a:endParaRPr>
          </a:p>
          <a:p>
            <a:r>
              <a:rPr lang="en-US" dirty="0"/>
              <a:t>Course Objectives</a:t>
            </a:r>
          </a:p>
          <a:p>
            <a:pPr lvl="1"/>
            <a:r>
              <a:rPr lang="en-US" dirty="0"/>
              <a:t>Describe Artificial Intelligence workloads and considerations </a:t>
            </a:r>
          </a:p>
          <a:p>
            <a:pPr lvl="1"/>
            <a:r>
              <a:rPr lang="en-US" dirty="0"/>
              <a:t>Describe fundamental principles of machine learning on Azure </a:t>
            </a:r>
          </a:p>
          <a:p>
            <a:pPr lvl="1"/>
            <a:r>
              <a:rPr lang="en-US" dirty="0"/>
              <a:t>Describe features of computer vision workloads on Azure </a:t>
            </a:r>
          </a:p>
          <a:p>
            <a:pPr lvl="1"/>
            <a:r>
              <a:rPr lang="en-US" dirty="0"/>
              <a:t>Describe features of Natural Language Processing (NLP) workloads on Azure </a:t>
            </a:r>
          </a:p>
          <a:p>
            <a:pPr lvl="1"/>
            <a:r>
              <a:rPr lang="en-US" dirty="0"/>
              <a:t>Describe features of conversational AI workloads on Azure </a:t>
            </a:r>
          </a:p>
        </p:txBody>
      </p:sp>
    </p:spTree>
    <p:extLst>
      <p:ext uri="{BB962C8B-B14F-4D97-AF65-F5344CB8AC3E}">
        <p14:creationId xmlns:p14="http://schemas.microsoft.com/office/powerpoint/2010/main" val="27274288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16507" y="373311"/>
            <a:ext cx="11018520" cy="553998"/>
          </a:xfrm>
        </p:spPr>
        <p:txBody>
          <a:bodyPr/>
          <a:lstStyle/>
          <a:p>
            <a:r>
              <a:rPr lang="en-US"/>
              <a:t>Course Agenda</a:t>
            </a:r>
          </a:p>
        </p:txBody>
      </p:sp>
      <p:graphicFrame>
        <p:nvGraphicFramePr>
          <p:cNvPr id="6" name="Table Placeholder 9">
            <a:extLst>
              <a:ext uri="{FF2B5EF4-FFF2-40B4-BE49-F238E27FC236}">
                <a16:creationId xmlns:a16="http://schemas.microsoft.com/office/drawing/2014/main" id="{C4766EA9-4123-42C7-B73C-1337577ACDB9}"/>
              </a:ext>
            </a:extLst>
          </p:cNvPr>
          <p:cNvGraphicFramePr>
            <a:graphicFrameLocks/>
          </p:cNvGraphicFramePr>
          <p:nvPr>
            <p:extLst>
              <p:ext uri="{D42A27DB-BD31-4B8C-83A1-F6EECF244321}">
                <p14:modId xmlns:p14="http://schemas.microsoft.com/office/powerpoint/2010/main" val="3840144892"/>
              </p:ext>
            </p:extLst>
          </p:nvPr>
        </p:nvGraphicFramePr>
        <p:xfrm>
          <a:off x="922615" y="1449388"/>
          <a:ext cx="10412412" cy="4561516"/>
        </p:xfrm>
        <a:graphic>
          <a:graphicData uri="http://schemas.openxmlformats.org/drawingml/2006/table">
            <a:tbl>
              <a:tblPr firstRow="1" bandRow="1">
                <a:solidFill>
                  <a:srgbClr val="EBEBEB"/>
                </a:solidFill>
              </a:tblPr>
              <a:tblGrid>
                <a:gridCol w="10412412">
                  <a:extLst>
                    <a:ext uri="{9D8B030D-6E8A-4147-A177-3AD203B41FA5}">
                      <a16:colId xmlns:a16="http://schemas.microsoft.com/office/drawing/2014/main" val="1660435346"/>
                    </a:ext>
                  </a:extLst>
                </a:gridCol>
              </a:tblGrid>
              <a:tr h="624448">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2800" b="0" dirty="0">
                          <a:latin typeface="+mj-lt"/>
                        </a:rPr>
                        <a:t>Modules</a:t>
                      </a: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78D3"/>
                    </a:solidFill>
                  </a:tcPr>
                </a:tc>
                <a:extLst>
                  <a:ext uri="{0D108BD9-81ED-4DB2-BD59-A6C34878D82A}">
                    <a16:rowId xmlns:a16="http://schemas.microsoft.com/office/drawing/2014/main" val="230065927"/>
                  </a:ext>
                </a:extLst>
              </a:tr>
              <a:tr h="828155">
                <a:tc>
                  <a:txBody>
                    <a:bodyPr/>
                    <a:lstStyle/>
                    <a:p>
                      <a:r>
                        <a:rPr lang="en-US" sz="2400" dirty="0"/>
                        <a:t>Module 1: Introduction to AI</a:t>
                      </a: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14321566"/>
                  </a:ext>
                </a:extLst>
              </a:tr>
              <a:tr h="828155">
                <a:tc>
                  <a:txBody>
                    <a:bodyPr/>
                    <a:lstStyle/>
                    <a:p>
                      <a:r>
                        <a:rPr lang="en-US" sz="2400" dirty="0"/>
                        <a:t>Module 2: Machine Learning</a:t>
                      </a: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769821644"/>
                  </a:ext>
                </a:extLst>
              </a:tr>
              <a:tr h="828155">
                <a:tc>
                  <a:txBody>
                    <a:bodyPr/>
                    <a:lstStyle/>
                    <a:p>
                      <a:r>
                        <a:rPr lang="en-US" sz="2400" dirty="0"/>
                        <a:t>Module 3: Computer Vision</a:t>
                      </a: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93476776"/>
                  </a:ext>
                </a:extLst>
              </a:tr>
              <a:tr h="828155">
                <a:tc>
                  <a:txBody>
                    <a:bodyPr/>
                    <a:lstStyle/>
                    <a:p>
                      <a:r>
                        <a:rPr lang="en-US" sz="2400" dirty="0"/>
                        <a:t>Module 4: Natural Language Processing</a:t>
                      </a: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62444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Module 5: Conversational AI</a:t>
                      </a: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7471696"/>
                  </a:ext>
                </a:extLst>
              </a:tr>
            </a:tbl>
          </a:graphicData>
        </a:graphic>
      </p:graphicFrame>
    </p:spTree>
    <p:extLst>
      <p:ext uri="{BB962C8B-B14F-4D97-AF65-F5344CB8AC3E}">
        <p14:creationId xmlns:p14="http://schemas.microsoft.com/office/powerpoint/2010/main" val="310983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2E4BDC-D9F7-479B-BEAD-662887530145}"/>
              </a:ext>
            </a:extLst>
          </p:cNvPr>
          <p:cNvSpPr>
            <a:spLocks noGrp="1"/>
          </p:cNvSpPr>
          <p:nvPr>
            <p:ph type="title"/>
          </p:nvPr>
        </p:nvSpPr>
        <p:spPr/>
        <p:txBody>
          <a:bodyPr/>
          <a:lstStyle/>
          <a:p>
            <a:r>
              <a:rPr lang="en-US"/>
              <a:t>Preparing for the Labs</a:t>
            </a:r>
          </a:p>
        </p:txBody>
      </p:sp>
      <p:sp>
        <p:nvSpPr>
          <p:cNvPr id="7" name="Text Placeholder 6">
            <a:extLst>
              <a:ext uri="{FF2B5EF4-FFF2-40B4-BE49-F238E27FC236}">
                <a16:creationId xmlns:a16="http://schemas.microsoft.com/office/drawing/2014/main" id="{E7256EB9-23CD-4C3A-93A9-BBA2E7E06A5A}"/>
              </a:ext>
            </a:extLst>
          </p:cNvPr>
          <p:cNvSpPr>
            <a:spLocks noGrp="1"/>
          </p:cNvSpPr>
          <p:nvPr>
            <p:ph type="body" sz="quarter" idx="10"/>
          </p:nvPr>
        </p:nvSpPr>
        <p:spPr>
          <a:xfrm>
            <a:off x="815369" y="1719067"/>
            <a:ext cx="10737300" cy="3976473"/>
          </a:xfrm>
        </p:spPr>
        <p:txBody>
          <a:bodyPr vert="horz" wrap="square" lIns="0" tIns="0" rIns="0" bIns="0" rtlCol="0" anchor="t">
            <a:spAutoFit/>
          </a:bodyPr>
          <a:lstStyle/>
          <a:p>
            <a:pPr marL="0" indent="0">
              <a:buNone/>
            </a:pPr>
            <a:r>
              <a:rPr lang="en-US" dirty="0">
                <a:latin typeface="Segoe UI Semilight"/>
                <a:cs typeface="Segoe UI Semilight"/>
              </a:rPr>
              <a:t>You will need:</a:t>
            </a:r>
          </a:p>
          <a:p>
            <a:pPr lvl="1"/>
            <a:r>
              <a:rPr lang="en-US" dirty="0"/>
              <a:t>A modern web browser (for example, Microsoft Edge)</a:t>
            </a:r>
          </a:p>
          <a:p>
            <a:pPr lvl="1"/>
            <a:r>
              <a:rPr lang="en-US" dirty="0">
                <a:highlight>
                  <a:srgbClr val="FFFF00"/>
                </a:highlight>
              </a:rPr>
              <a:t>The hosted environment provided by your Authorized Lab Host. </a:t>
            </a:r>
          </a:p>
          <a:p>
            <a:pPr marL="228600" lvl="1" indent="0">
              <a:buNone/>
            </a:pPr>
            <a:endParaRPr lang="en-US" sz="800" dirty="0"/>
          </a:p>
          <a:p>
            <a:pPr marL="0" indent="0">
              <a:buNone/>
            </a:pPr>
            <a:r>
              <a:rPr lang="en-US" dirty="0"/>
              <a:t>Activate your Azure Pass subscription:</a:t>
            </a:r>
          </a:p>
          <a:p>
            <a:pPr marL="742950" lvl="1" indent="-514350">
              <a:buFont typeface="+mj-lt"/>
              <a:buAutoNum type="arabicPeriod"/>
            </a:pPr>
            <a:r>
              <a:rPr lang="en-US" dirty="0"/>
              <a:t>Go to </a:t>
            </a:r>
            <a:r>
              <a:rPr lang="en-US" dirty="0">
                <a:solidFill>
                  <a:srgbClr val="00BCF2"/>
                </a:solidFill>
              </a:rPr>
              <a:t>https://live.com</a:t>
            </a:r>
            <a:r>
              <a:rPr lang="en-US" dirty="0"/>
              <a:t> and sign in using a </a:t>
            </a:r>
            <a:r>
              <a:rPr lang="en-US" i="1" dirty="0"/>
              <a:t>personal</a:t>
            </a:r>
            <a:r>
              <a:rPr lang="en-US" dirty="0"/>
              <a:t> Microsoft account</a:t>
            </a:r>
          </a:p>
          <a:p>
            <a:pPr marL="771525" lvl="2" indent="0">
              <a:buNone/>
            </a:pPr>
            <a:r>
              <a:rPr lang="en-US" dirty="0"/>
              <a:t>For example, an </a:t>
            </a:r>
            <a:r>
              <a:rPr lang="en-US" b="1" dirty="0"/>
              <a:t>outlook.com </a:t>
            </a:r>
            <a:r>
              <a:rPr lang="en-US" dirty="0"/>
              <a:t>account. If you don't have one, create one</a:t>
            </a:r>
          </a:p>
          <a:p>
            <a:pPr marL="742950" lvl="1" indent="-514350">
              <a:buFont typeface="+mj-lt"/>
              <a:buAutoNum type="arabicPeriod"/>
            </a:pPr>
            <a:r>
              <a:rPr lang="en-US" dirty="0"/>
              <a:t>After signing in, go to </a:t>
            </a:r>
            <a:r>
              <a:rPr lang="en-US" dirty="0">
                <a:solidFill>
                  <a:srgbClr val="00BCF2"/>
                </a:solidFill>
              </a:rPr>
              <a:t>https://www.microsoftazurepass.com</a:t>
            </a:r>
          </a:p>
          <a:p>
            <a:pPr marL="742950" lvl="1" indent="-514350">
              <a:buFont typeface="+mj-lt"/>
              <a:buAutoNum type="arabicPeriod"/>
            </a:pPr>
            <a:r>
              <a:rPr lang="en-US" dirty="0"/>
              <a:t>Start the process to activate an Azure Pass</a:t>
            </a:r>
            <a:endParaRPr lang="en-US" dirty="0">
              <a:cs typeface="Segoe UI"/>
            </a:endParaRPr>
          </a:p>
          <a:p>
            <a:pPr marL="742950" lvl="1" indent="-514350">
              <a:buFont typeface="+mj-lt"/>
              <a:buAutoNum type="arabicPeriod"/>
            </a:pPr>
            <a:r>
              <a:rPr lang="en-US" dirty="0"/>
              <a:t>Enter the promo code provided for this course and activate the subscription</a:t>
            </a:r>
          </a:p>
          <a:p>
            <a:pPr marL="742950" lvl="1" indent="-514350">
              <a:buFont typeface="+mj-lt"/>
              <a:buAutoNum type="arabicPeriod"/>
            </a:pPr>
            <a:r>
              <a:rPr lang="en-US" dirty="0"/>
              <a:t>Verify you can sign into the Azure portal at </a:t>
            </a:r>
            <a:r>
              <a:rPr lang="en-US" dirty="0">
                <a:solidFill>
                  <a:srgbClr val="00BCF2"/>
                </a:solidFill>
              </a:rPr>
              <a:t>https://portal.azure.com</a:t>
            </a:r>
          </a:p>
        </p:txBody>
      </p:sp>
    </p:spTree>
    <p:extLst>
      <p:ext uri="{BB962C8B-B14F-4D97-AF65-F5344CB8AC3E}">
        <p14:creationId xmlns:p14="http://schemas.microsoft.com/office/powerpoint/2010/main" val="34889276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55995" y="1845501"/>
            <a:ext cx="9504281" cy="1473188"/>
          </a:xfrm>
        </p:spPr>
        <p:txBody>
          <a:bodyPr/>
          <a:lstStyle/>
          <a:p>
            <a:r>
              <a:rPr lang="en-US" sz="3137" dirty="0"/>
              <a:t>Online Role-based training resources:</a:t>
            </a:r>
            <a:br>
              <a:rPr lang="en-US" sz="1029" dirty="0"/>
            </a:br>
            <a:br>
              <a:rPr lang="en-US" sz="1029" dirty="0"/>
            </a:br>
            <a:r>
              <a:rPr lang="en-US" dirty="0"/>
              <a:t>Microsoft Learn</a:t>
            </a:r>
            <a:br>
              <a:rPr lang="en-US" dirty="0"/>
            </a:br>
            <a:r>
              <a:rPr lang="en-US"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419375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52009352-A6C7-428C-AECB-265903B366DE}"/>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A35603E7-B3A0-4543-A6F3-1B71D705BF58}"/>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EEB9C2E4-C969-48B9-8DE1-D7CE6F0F5EB5}"/>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B837EE22264C47BADCAD42CBD674DD" ma:contentTypeVersion="12" ma:contentTypeDescription="Create a new document." ma:contentTypeScope="" ma:versionID="e7db172cd5f070c8a86a9af32ef87f3d">
  <xsd:schema xmlns:xsd="http://www.w3.org/2001/XMLSchema" xmlns:xs="http://www.w3.org/2001/XMLSchema" xmlns:p="http://schemas.microsoft.com/office/2006/metadata/properties" xmlns:ns1="http://schemas.microsoft.com/sharepoint/v3" xmlns:ns2="a03ce9dd-1b4b-4fd0-92e5-50ed570c566c" xmlns:ns3="378c2c56-4100-4315-9179-4d3644984557" targetNamespace="http://schemas.microsoft.com/office/2006/metadata/properties" ma:root="true" ma:fieldsID="4a088ad7c9449179767be8c58bb4447e" ns1:_="" ns2:_="" ns3:_="">
    <xsd:import namespace="http://schemas.microsoft.com/sharepoint/v3"/>
    <xsd:import namespace="a03ce9dd-1b4b-4fd0-92e5-50ed570c566c"/>
    <xsd:import namespace="378c2c56-4100-4315-9179-4d364498455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3ce9dd-1b4b-4fd0-92e5-50ed570c56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8c2c56-4100-4315-9179-4d364498455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1B995B-BA6D-486F-B21F-E9A353EEB0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03ce9dd-1b4b-4fd0-92e5-50ed570c566c"/>
    <ds:schemaRef ds:uri="378c2c56-4100-4315-9179-4d36449845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84B0F9-6A5F-4319-B0B5-1138F348D1E0}">
  <ds:schemaRefs>
    <ds:schemaRef ds:uri="http://schemas.microsoft.com/office/2006/documentManagement/types"/>
    <ds:schemaRef ds:uri="378c2c56-4100-4315-9179-4d3644984557"/>
    <ds:schemaRef ds:uri="http://purl.org/dc/dcmitype/"/>
    <ds:schemaRef ds:uri="http://schemas.openxmlformats.org/package/2006/metadata/core-properties"/>
    <ds:schemaRef ds:uri="http://www.w3.org/XML/1998/namespace"/>
    <ds:schemaRef ds:uri="http://schemas.microsoft.com/office/infopath/2007/PartnerControls"/>
    <ds:schemaRef ds:uri="a03ce9dd-1b4b-4fd0-92e5-50ed570c566c"/>
    <ds:schemaRef ds:uri="http://purl.org/dc/terms/"/>
    <ds:schemaRef ds:uri="http://schemas.microsoft.com/sharepoint/v3"/>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6C055A75-9B8B-4D90-829D-EFC8AAE6D22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DataAndAI</Template>
  <TotalTime>0</TotalTime>
  <Words>1198</Words>
  <Application>Microsoft Office PowerPoint</Application>
  <PresentationFormat>Widescreen</PresentationFormat>
  <Paragraphs>74</Paragraphs>
  <Slides>5</Slides>
  <Notes>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vt:i4>
      </vt:variant>
    </vt:vector>
  </HeadingPairs>
  <TitlesOfParts>
    <vt:vector size="16"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Azure 1</vt:lpstr>
      <vt:lpstr>AI-900 Azure AI Fundamentals</vt:lpstr>
      <vt:lpstr>About this Course</vt:lpstr>
      <vt:lpstr>Course Agenda</vt:lpstr>
      <vt:lpstr>Preparing for the Labs</vt:lpstr>
      <vt:lpstr>Online Role-based training resources:  Microsoft Learn https://docs.microsoft.com/learn/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AI-900 Azure AI Fundamentals</dc:title>
  <dc:subject/>
  <dc:creator/>
  <cp:keywords/>
  <dc:description/>
  <cp:lastModifiedBy/>
  <cp:revision>1</cp:revision>
  <dcterms:created xsi:type="dcterms:W3CDTF">2019-03-20T17:06:14Z</dcterms:created>
  <dcterms:modified xsi:type="dcterms:W3CDTF">2021-02-03T23:47:22Z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2018-12-16T17:59:52.0180957Z</vt:lpwstr>
  </property>
  <property fmtid="{D5CDD505-2E9C-101B-9397-08002B2CF9AE}" pid="5" name="MSIP_Label_f42aa342-8706-4288-bd11-ebb85995028c_Name">
    <vt:lpwstr>General</vt:lpwstr>
  </property>
  <property fmtid="{D5CDD505-2E9C-101B-9397-08002B2CF9AE}" pid="6" name="MSIP_Label_f42aa342-8706-4288-bd11-ebb85995028c_Extended_MSFT_Method">
    <vt:lpwstr>Automatic</vt:lpwstr>
  </property>
  <property fmtid="{D5CDD505-2E9C-101B-9397-08002B2CF9AE}" pid="7" name="Sensitivity">
    <vt:lpwstr>General</vt:lpwstr>
  </property>
  <property fmtid="{D5CDD505-2E9C-101B-9397-08002B2CF9AE}" pid="8" name="ContentTypeId">
    <vt:lpwstr>0x01010023B837EE22264C47BADCAD42CBD674DD</vt:lpwstr>
  </property>
</Properties>
</file>